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Raleway"/>
      <p:regular r:id="rId76"/>
      <p:bold r:id="rId77"/>
      <p:italic r:id="rId78"/>
      <p:boldItalic r:id="rId79"/>
    </p:embeddedFont>
    <p:embeddedFont>
      <p:font typeface="Lato"/>
      <p:regular r:id="rId80"/>
      <p:bold r:id="rId81"/>
      <p:italic r:id="rId82"/>
      <p:boldItalic r:id="rId83"/>
    </p:embeddedFont>
    <p:embeddedFont>
      <p:font typeface="Arv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Arvo-regular.fntdata"/><Relationship Id="rId83" Type="http://schemas.openxmlformats.org/officeDocument/2006/relationships/font" Target="fonts/Lato-boldItalic.fntdata"/><Relationship Id="rId42" Type="http://schemas.openxmlformats.org/officeDocument/2006/relationships/slide" Target="slides/slide37.xml"/><Relationship Id="rId86" Type="http://schemas.openxmlformats.org/officeDocument/2006/relationships/font" Target="fonts/Arvo-italic.fntdata"/><Relationship Id="rId41" Type="http://schemas.openxmlformats.org/officeDocument/2006/relationships/slide" Target="slides/slide36.xml"/><Relationship Id="rId85" Type="http://schemas.openxmlformats.org/officeDocument/2006/relationships/font" Target="fonts/Arvo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Arvo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regular.fntdata"/><Relationship Id="rId82" Type="http://schemas.openxmlformats.org/officeDocument/2006/relationships/font" Target="fonts/Lato-italic.fntdata"/><Relationship Id="rId81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aleway-bold.fntdata"/><Relationship Id="rId32" Type="http://schemas.openxmlformats.org/officeDocument/2006/relationships/slide" Target="slides/slide27.xml"/><Relationship Id="rId76" Type="http://schemas.openxmlformats.org/officeDocument/2006/relationships/font" Target="fonts/Raleway-regular.fntdata"/><Relationship Id="rId35" Type="http://schemas.openxmlformats.org/officeDocument/2006/relationships/slide" Target="slides/slide30.xml"/><Relationship Id="rId79" Type="http://schemas.openxmlformats.org/officeDocument/2006/relationships/font" Target="fonts/Raleway-boldItalic.fntdata"/><Relationship Id="rId34" Type="http://schemas.openxmlformats.org/officeDocument/2006/relationships/slide" Target="slides/slide29.xml"/><Relationship Id="rId78" Type="http://schemas.openxmlformats.org/officeDocument/2006/relationships/font" Target="fonts/Raleway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3144c1e8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3144c1e8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543af6d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543af6d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a3d1eecd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a3d1eecd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543af6d0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543af6d0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5a7679ca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5a7679ca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5a7679ca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5a7679ca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5a7679ca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5a7679ca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5a7679ca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5a7679ca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5a7679ca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5a7679ca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5a7679cae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5a7679cae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5a7679ca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5a7679ca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543af6d0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543af6d0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5a7679cae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5a7679cae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5a7679cae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5a7679cae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5a7679cae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5a7679ca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5a7679cae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5a7679ca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5a7679cae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5a7679cae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a3d1eecd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a3d1eecd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a3d1eecd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a3d1eecd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a3d1eecd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a3d1eecd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a3d1eecd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a3d1eecd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a3d1eecd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a3d1eecd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3d1eecd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a3d1eecd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a3d1eecd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a3d1eecd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3d1eecd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a3d1eecd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a3d1eecd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a3d1eecd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a3d1eecd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a3d1eecd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a3d1eecd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a3d1eecd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5a7679ca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5a7679ca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a3d1eecd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a3d1eecd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a3d1eecd9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a3d1eecd9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a3d1eecd9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a3d1eecd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a3d1eecd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a3d1eecd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3d1eec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3d1eec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a3d1eecd9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a3d1eecd9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a3d1eecd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a3d1eecd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a3d1eecd9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a3d1eecd9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a3d1eecd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a3d1eecd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a3d1eecd9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a3d1eecd9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a3d1eecd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a3d1eecd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5a7679cae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5a7679cae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a3d1eecd9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a3d1eecd9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5d0c9ee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5d0c9ee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5a7679cae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5a7679cae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a3d1eecd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a3d1eecd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a3d1eecd9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a3d1eecd9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a3d1eecd9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a3d1eecd9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a3d1eecd9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a3d1eecd9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a3d1eecd9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a3d1eecd9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a3d1eecd9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a3d1eecd9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57a7972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57a7972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57a7972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57a7972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57a7972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57a7972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57a7972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d57a7972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543af6d0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543af6d0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3d1eecd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a3d1eecd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a3d1eecd9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a3d1eecd9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a3d1eecd9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a3d1eecd9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a3d1eecd9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a3d1eecd9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a3d1eecd9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a3d1eecd9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a3d1eecd9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7a3d1eecd9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a3d1eecd9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a3d1eecd9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a3d1eecd9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a3d1eecd9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a3d1eecd9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a3d1eecd9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a3d1eecd9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a3d1eecd9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a3d1eecd9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a3d1eecd9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543af6d0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543af6d0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543af6d0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d543af6d0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3d1eecd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3d1eecd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543af6d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543af6d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4" name="Google Shape;84;p1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5" name="Google Shape;85;p13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6" name="Google Shape;86;p1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8" name="Google Shape;88;p13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1" name="Google Shape;91;p1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Google Shape;92;p1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" name="Google Shape;93;p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1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1" name="Google Shape;101;p13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2" name="Google Shape;102;p13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82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Relationship Id="rId6" Type="http://schemas.openxmlformats.org/officeDocument/2006/relationships/image" Target="../media/image60.png"/><Relationship Id="rId7" Type="http://schemas.openxmlformats.org/officeDocument/2006/relationships/image" Target="../media/image7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9.jpg"/><Relationship Id="rId4" Type="http://schemas.openxmlformats.org/officeDocument/2006/relationships/image" Target="../media/image80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</a:t>
            </a:r>
            <a:r>
              <a:rPr lang="en"/>
              <a:t>IoT Protocols</a:t>
            </a:r>
            <a:endParaRPr/>
          </a:p>
        </p:txBody>
      </p:sp>
      <p:sp>
        <p:nvSpPr>
          <p:cNvPr id="109" name="Google Shape;109;p14"/>
          <p:cNvSpPr txBox="1"/>
          <p:nvPr>
            <p:ph idx="1" type="subTitle"/>
          </p:nvPr>
        </p:nvSpPr>
        <p:spPr>
          <a:xfrm>
            <a:off x="1118752" y="29040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en"/>
              <a:t>CU Boulder Senior Capstone Project</a:t>
            </a:r>
            <a:endParaRPr b="1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/>
              <a:t>Jacob Hans, Chris Kardaras, Nick Wentzel</a:t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325" y="3576425"/>
            <a:ext cx="2717661" cy="13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29450" y="1318650"/>
            <a:ext cx="207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729450" y="2078875"/>
            <a:ext cx="3634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Lightweight, small packet sizes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Reliable transfer of data due to running over TCP and QoS levels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Heavily adopted in the market, means more technical support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Easy to implement authentication and ACLs on many of the available consumer servers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Firmware support already available on the SARA R5 module</a:t>
            </a:r>
            <a:endParaRPr/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4623450" y="1318650"/>
            <a:ext cx="276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</a:t>
            </a:r>
            <a:r>
              <a:rPr lang="en"/>
              <a:t>dvantages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4721675" y="2078875"/>
            <a:ext cx="3634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Stream-based nature makes it more difficult for back-end clients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byte overhead due to TCP protocol and in needing to connect/disconnect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engineering overhead in designing topic structure for applications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Broker cannot route based on message content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Libraries used in this project</a:t>
            </a:r>
            <a:endParaRPr sz="2140"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729450" y="1964900"/>
            <a:ext cx="7491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Paho</a:t>
            </a:r>
            <a:endParaRPr b="1"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Dominant Eclipse library with support in </a:t>
            </a:r>
            <a:r>
              <a:rPr lang="en"/>
              <a:t>Java, Python, C, C++, embedded C, Lua, Go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Simple, easy to use methods for connecting and publishing/subscribing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Mosquitto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Simple open source broker that can be implemented locally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Can be configured to run with SSL and authentication mechanisms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Also offers command line publisher and subscriber utilities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Can be run in the cloud as well as on-site implementations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013" y="674488"/>
            <a:ext cx="23145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248" y="3052173"/>
            <a:ext cx="1845725" cy="18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729450" y="3633200"/>
            <a:ext cx="3829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4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Other Libraries</a:t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729450" y="4060650"/>
            <a:ext cx="62517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Brokers: HiveMQ, RabbitMQ, EMQ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Clients: hivemq-mqtt-client, mqtt.js (largest client library is Paho)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Users &amp; Applications</a:t>
            </a:r>
            <a:endParaRPr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Messenger uses MQTT for sending messages between users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BMW uses MQTT for their car sharing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Deutsche Bahn Railway system sending train location updates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875" y="1114875"/>
            <a:ext cx="29527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524" y="2993174"/>
            <a:ext cx="1924225" cy="19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350" y="2940675"/>
            <a:ext cx="3542250" cy="18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ctrTitle"/>
          </p:nvPr>
        </p:nvSpPr>
        <p:spPr>
          <a:xfrm>
            <a:off x="946125" y="23495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AMQP Summary</a:t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1195775" y="3009600"/>
            <a:ext cx="2383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Message Queueing Protocol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Originated in 2003 by JPMorgan Chase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2011, AMQP was adopted as an OASIS standard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Open Standard message-oriented middleware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Similar to MQTT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Typically runs over TCP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Similar pub/sub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Also “data agnostic” so no restrictions on type of data sent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63" y="1986488"/>
            <a:ext cx="33623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Producer/Consumer model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835000"/>
            <a:ext cx="5539074" cy="33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775" y="1901925"/>
            <a:ext cx="3032417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349" y="2866026"/>
            <a:ext cx="4223049" cy="197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Queues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729450" y="2078875"/>
            <a:ext cx="4880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Stores messages that are consumed by consumer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Properties: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Name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Durable: Queue will survive broker restart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Exclusive: Used by only 1 connection, deleted upon loss of connection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Auto-Delete: When has no more subscribers deleted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Arguments: Used by plugins and broker specific features</a:t>
            </a:r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414" y="559425"/>
            <a:ext cx="4024988" cy="13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Bindings &amp; Routing Keys</a:t>
            </a:r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926" y="807350"/>
            <a:ext cx="3578500" cy="39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729450" y="2078875"/>
            <a:ext cx="4229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Binding: A ‘link’ that is setup to connect a queue to an exchange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Routing Key: A message attribute the exchange looks at to decide which (if any) of it’s bound queues to route a message 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Messages that cannot be routed to any queues are either dropped or returned to publisher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729450" y="115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AMQP Exchanges</a:t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0" l="7238" r="7400" t="0"/>
          <a:stretch/>
        </p:blipFill>
        <p:spPr>
          <a:xfrm>
            <a:off x="4875" y="1691138"/>
            <a:ext cx="2225324" cy="3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4">
            <a:alphaModFix/>
          </a:blip>
          <a:srcRect b="0" l="7006" r="7126" t="0"/>
          <a:stretch/>
        </p:blipFill>
        <p:spPr>
          <a:xfrm>
            <a:off x="2230200" y="1676575"/>
            <a:ext cx="2341800" cy="33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5">
            <a:alphaModFix/>
          </a:blip>
          <a:srcRect b="0" l="7033" r="7298" t="0"/>
          <a:stretch/>
        </p:blipFill>
        <p:spPr>
          <a:xfrm>
            <a:off x="4577000" y="1605475"/>
            <a:ext cx="2341800" cy="341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6">
            <a:alphaModFix/>
          </a:blip>
          <a:srcRect b="0" l="7430" r="6666" t="0"/>
          <a:stretch/>
        </p:blipFill>
        <p:spPr>
          <a:xfrm>
            <a:off x="6928041" y="1412500"/>
            <a:ext cx="2225334" cy="35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50" y="1995350"/>
            <a:ext cx="5205250" cy="1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Frame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75" y="3312725"/>
            <a:ext cx="4742924" cy="17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6032975" y="773475"/>
            <a:ext cx="29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5097100" y="1389075"/>
            <a:ext cx="4046700" cy="3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ato"/>
              <a:buChar char="●"/>
            </a:pPr>
            <a:r>
              <a:rPr b="1" lang="en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 Frame is how data is sent over AMQP, there a 5 types of Frames:</a:t>
            </a:r>
            <a:endParaRPr b="1"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Protocol </a:t>
            </a:r>
            <a:r>
              <a:rPr b="1" lang="en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Header: </a:t>
            </a:r>
            <a:endParaRPr b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Frame sent to establish a connection between broker and client (only used once)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Method Frame: </a:t>
            </a:r>
            <a:endParaRPr b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Carries rpc requests and responses (example: used in Basic.Publish)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Content Header (Header Frame): </a:t>
            </a:r>
            <a:endParaRPr b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Used to send properties of content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Body: </a:t>
            </a:r>
            <a:endParaRPr b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actual content of the message being sent, can be split into multiple frames if message surpases limit (default frame size limit is 131 KB)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Char char="○"/>
            </a:pPr>
            <a:r>
              <a:rPr b="1" lang="en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Heartbeat: </a:t>
            </a:r>
            <a:endParaRPr b="1"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■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Used to confirm that a client is still alive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Senior capstone project from CU Boulder partnering with BI Inc.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Deep dive research into </a:t>
            </a:r>
            <a:r>
              <a:rPr lang="en"/>
              <a:t>industry standard IoT protocols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Evaluating for potential use in future BI products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Looked into MQTT, CoAP, AMQP, and LwM2M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of SARA-R500S EVK from U-Blox for this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There is an a</a:t>
            </a:r>
            <a:r>
              <a:rPr lang="en"/>
              <a:t>ccompanying paper and code available for this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Paper goes more in depth on the protocols</a:t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01" y="4203300"/>
            <a:ext cx="6020950" cy="8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725" y="1245950"/>
            <a:ext cx="2249525" cy="273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290950" y="1310900"/>
            <a:ext cx="2890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Overhead</a:t>
            </a:r>
            <a:endParaRPr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42100" y="2086600"/>
            <a:ext cx="3387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is a lot of overhead and options in AMQP, the header frame alone has all of these properties!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000" y="720275"/>
            <a:ext cx="5579651" cy="42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Safety in AMQP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729450" y="2078875"/>
            <a:ext cx="7688700" cy="28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Consumer Acknowledgement:</a:t>
            </a:r>
            <a:r>
              <a:rPr lang="en"/>
              <a:t> </a:t>
            </a: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confirmation mechanism that allows consumers to acknowledge deliveries to the node they are connected to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-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Three Types: 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-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Basic.ack: positive acknowledgements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-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Basic.nack: negative acknowledgements (can reject or reque multiple messages at once)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-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Basic.reject:  negative acknowledgement (can not be used on multiple messages)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-"/>
            </a:pPr>
            <a:r>
              <a:rPr b="1" lang="en"/>
              <a:t>Channel Prefetch Settings (QoS):</a:t>
            </a: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Since all messages from queues are pushed to clients asynchronously, implementing this feature can allow for some load balancing between the clients.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-"/>
            </a:pPr>
            <a:r>
              <a:rPr b="1" lang="en"/>
              <a:t>Publisher Confirms: </a:t>
            </a: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protocol extension that allows for broker acknowledgment to publisher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729450" y="1318650"/>
            <a:ext cx="207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Exchanges &amp; bindings allow for distribution of messages based on content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Adds support for transactions via the different types of acknowledgements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 Also has TLS support and an authentication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Greater support for Kerberos tickets as well as username/password</a:t>
            </a:r>
            <a:endParaRPr/>
          </a:p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4623450" y="1318650"/>
            <a:ext cx="276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4721675" y="2078875"/>
            <a:ext cx="401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 firmware support on the SARA R5 module, would need to implement a client from scratch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Large overhead in header options and establishing connections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Not designed for low-power and constrained devices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40"/>
              <a:t>Libraries used in this project</a:t>
            </a:r>
            <a:endParaRPr sz="21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729450" y="1894925"/>
            <a:ext cx="6826500" cy="16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Pika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Simple python library to implement AMQP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RabbitMQ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Simple open source broker that can be implemented locally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Can run MQTT as well as AMQP standards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Can be configured to run with SSL and authentication mechanisms</a:t>
            </a:r>
            <a:endParaRPr/>
          </a:p>
        </p:txBody>
      </p:sp>
      <p:sp>
        <p:nvSpPr>
          <p:cNvPr id="278" name="Google Shape;278;p36"/>
          <p:cNvSpPr txBox="1"/>
          <p:nvPr>
            <p:ph type="title"/>
          </p:nvPr>
        </p:nvSpPr>
        <p:spPr>
          <a:xfrm>
            <a:off x="694075" y="351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40"/>
              <a:t>Other Libraries</a:t>
            </a:r>
            <a:endParaRPr sz="21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729450" y="4004825"/>
            <a:ext cx="65199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StormMQ, MQLight by IBM, Apache Qpid</a:t>
            </a: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750" y="929425"/>
            <a:ext cx="3963125" cy="6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Users &amp;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585" y="1945025"/>
            <a:ext cx="2363213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050" y="2728897"/>
            <a:ext cx="1908800" cy="1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3925" y="1199162"/>
            <a:ext cx="2716125" cy="152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8875" y="2617075"/>
            <a:ext cx="2212615" cy="177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450" y="1931250"/>
            <a:ext cx="2551549" cy="14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131450" y="3503750"/>
            <a:ext cx="26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Microsoft Azure IoT Hub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3832725" y="4396875"/>
            <a:ext cx="46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Used Primarily for Bank Transactions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ctrTitle"/>
          </p:nvPr>
        </p:nvSpPr>
        <p:spPr>
          <a:xfrm>
            <a:off x="946125" y="23495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 Summary</a:t>
            </a:r>
            <a:endParaRPr/>
          </a:p>
        </p:txBody>
      </p:sp>
      <p:sp>
        <p:nvSpPr>
          <p:cNvPr id="298" name="Google Shape;298;p38"/>
          <p:cNvSpPr txBox="1"/>
          <p:nvPr/>
        </p:nvSpPr>
        <p:spPr>
          <a:xfrm>
            <a:off x="1195775" y="3009600"/>
            <a:ext cx="2383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9"/>
          <p:cNvPicPr preferRelativeResize="0"/>
          <p:nvPr/>
        </p:nvPicPr>
        <p:blipFill rotWithShape="1">
          <a:blip r:embed="rId3">
            <a:alphaModFix/>
          </a:blip>
          <a:srcRect b="0" l="11024" r="17012" t="0"/>
          <a:stretch/>
        </p:blipFill>
        <p:spPr>
          <a:xfrm>
            <a:off x="5320600" y="2614625"/>
            <a:ext cx="3823400" cy="15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Constrained Application Protocol</a:t>
            </a:r>
            <a:endParaRPr/>
          </a:p>
        </p:txBody>
      </p:sp>
      <p:sp>
        <p:nvSpPr>
          <p:cNvPr id="305" name="Google Shape;305;p39"/>
          <p:cNvSpPr txBox="1"/>
          <p:nvPr>
            <p:ph idx="1" type="body"/>
          </p:nvPr>
        </p:nvSpPr>
        <p:spPr>
          <a:xfrm>
            <a:off x="729450" y="19161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Standardized by Internet Engineering Task Force (IETF) in June 2014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Proposed Standard RFC (Request for Comments) 7252 (Internet Standard)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Designed for lossy networks and primarily runs over UDP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Request/Response or Client/Server communication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Built to be like HTTP and integrates well with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Designed to be a low power REST system for IoT devices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Focused on recreating the REST paradigm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329050" y="1318650"/>
            <a:ext cx="4009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0" y="1930050"/>
            <a:ext cx="6059649" cy="26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5966125" y="1402775"/>
            <a:ext cx="3030600" cy="3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5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Preferred for gathering telemetry data transmitted from transient, low-power nodes like tiny field sensors.</a:t>
            </a:r>
            <a:endParaRPr sz="135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4A4A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client node can command another node by sending a CoAP packet. The CoAP server will interpret it, extract the payload, and decide what to do depending on its logic. The server does not necessarily have to acknowledge the request.</a:t>
            </a:r>
            <a:endParaRPr sz="1350">
              <a:solidFill>
                <a:srgbClr val="4A4A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3619475" y="4364075"/>
            <a:ext cx="2480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Request-Response Paradigm</a:t>
            </a:r>
            <a:endParaRPr/>
          </a:p>
        </p:txBody>
      </p:sp>
      <p:sp>
        <p:nvSpPr>
          <p:cNvPr id="314" name="Google Shape;314;p40"/>
          <p:cNvSpPr txBox="1"/>
          <p:nvPr/>
        </p:nvSpPr>
        <p:spPr>
          <a:xfrm>
            <a:off x="290925" y="4345025"/>
            <a:ext cx="2480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2263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Publisher-Subscriber Paradigm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424650" y="1318650"/>
            <a:ext cx="289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HTTP</a:t>
            </a:r>
            <a:endParaRPr/>
          </a:p>
        </p:txBody>
      </p:sp>
      <p:sp>
        <p:nvSpPr>
          <p:cNvPr id="320" name="Google Shape;320;p41"/>
          <p:cNvSpPr txBox="1"/>
          <p:nvPr>
            <p:ph idx="1" type="body"/>
          </p:nvPr>
        </p:nvSpPr>
        <p:spPr>
          <a:xfrm>
            <a:off x="43650" y="2078875"/>
            <a:ext cx="3653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Uses REST Model: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Servers make resources available under a URL, and clients access these resources using methods such as GET, PUT, POST, and DELETE.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Existing Skill Transfer: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Obtaining a value from a sensor is not much different from obtaining a value from a Web API.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3">
            <a:alphaModFix/>
          </a:blip>
          <a:srcRect b="16317" l="0" r="59538" t="0"/>
          <a:stretch/>
        </p:blipFill>
        <p:spPr>
          <a:xfrm>
            <a:off x="3672925" y="1680675"/>
            <a:ext cx="1764976" cy="27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098" y="1885950"/>
            <a:ext cx="2027550" cy="25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 rotWithShape="1">
          <a:blip r:embed="rId3">
            <a:alphaModFix/>
          </a:blip>
          <a:srcRect b="16317" l="58406" r="0" t="0"/>
          <a:stretch/>
        </p:blipFill>
        <p:spPr>
          <a:xfrm>
            <a:off x="5304575" y="1696250"/>
            <a:ext cx="1814399" cy="275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1"/>
          <p:cNvCxnSpPr/>
          <p:nvPr/>
        </p:nvCxnSpPr>
        <p:spPr>
          <a:xfrm>
            <a:off x="7065825" y="2710300"/>
            <a:ext cx="129900" cy="12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Proxy</a:t>
            </a:r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25" y="1907550"/>
            <a:ext cx="637074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ctrTitle"/>
          </p:nvPr>
        </p:nvSpPr>
        <p:spPr>
          <a:xfrm>
            <a:off x="946125" y="23495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r>
              <a:rPr lang="en"/>
              <a:t> Summary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195775" y="3009600"/>
            <a:ext cx="2383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0" y="801025"/>
            <a:ext cx="7619924" cy="41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 txBox="1"/>
          <p:nvPr/>
        </p:nvSpPr>
        <p:spPr>
          <a:xfrm>
            <a:off x="866275" y="1686150"/>
            <a:ext cx="4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U-Blox SARA R5 only uses middle step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601025" y="4097050"/>
            <a:ext cx="445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6LoWPAN devices send to CoAP server, which then sends data via a proxy to a RESTful Web Application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 Format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729450" y="2078875"/>
            <a:ext cx="2656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Byte header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Version 2-bits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Message Type 2-bits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Token Length 4-bits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Code 8-bits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Message ID 16-bits</a:t>
            </a:r>
            <a:endParaRPr/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950" y="2030725"/>
            <a:ext cx="5518825" cy="15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</a:t>
            </a:r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25" y="1058875"/>
            <a:ext cx="3239500" cy="28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348450" y="2052900"/>
            <a:ext cx="553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>
                <a:solidFill>
                  <a:srgbClr val="000000"/>
                </a:solidFill>
              </a:rPr>
              <a:t>Message Reliability is handled at the application layer</a:t>
            </a:r>
            <a:endParaRPr b="1">
              <a:solidFill>
                <a:srgbClr val="000000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>
                <a:solidFill>
                  <a:srgbClr val="000000"/>
                </a:solidFill>
              </a:rPr>
              <a:t>Confirmable vs Non-Confirmable messages</a:t>
            </a:r>
            <a:endParaRPr>
              <a:solidFill>
                <a:srgbClr val="000000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“CoAP senders use retransmission timeout (RTO) to infer losses that have occurred in the network.” (ietf)</a:t>
            </a:r>
            <a:endParaRPr>
              <a:solidFill>
                <a:srgbClr val="000000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Congestion control (retransmits increase exponentially based on the value of RESPONSE_TIMEOUT and MAX_RETRANSMIT)</a:t>
            </a:r>
            <a:endParaRPr>
              <a:solidFill>
                <a:srgbClr val="000000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Feature can be disabled</a:t>
            </a:r>
            <a:endParaRPr>
              <a:solidFill>
                <a:srgbClr val="000000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Reset (RST) is sent to indicate that a specific message (either CON or NON) were received , but some context is missing to properly process the data.</a:t>
            </a:r>
            <a:endParaRPr>
              <a:solidFill>
                <a:srgbClr val="000000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○"/>
            </a:pPr>
            <a:r>
              <a:rPr lang="en">
                <a:solidFill>
                  <a:srgbClr val="000000"/>
                </a:solidFill>
              </a:rPr>
              <a:t>Usually encountered when a receiving node has rebooted and </a:t>
            </a:r>
            <a:r>
              <a:rPr lang="en">
                <a:solidFill>
                  <a:srgbClr val="000000"/>
                </a:solidFill>
              </a:rPr>
              <a:t>forgotten</a:t>
            </a:r>
            <a:r>
              <a:rPr lang="en">
                <a:solidFill>
                  <a:srgbClr val="000000"/>
                </a:solidFill>
              </a:rPr>
              <a:t> some state that would have been required to interpret a message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Pattern (subscribe)</a:t>
            </a:r>
            <a:endParaRPr/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75" y="1943350"/>
            <a:ext cx="5149726" cy="3028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/>
        </p:nvSpPr>
        <p:spPr>
          <a:xfrm>
            <a:off x="138550" y="2389900"/>
            <a:ext cx="32595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‘Pub-Sub’ Mechanism for CoAP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use when client is interested in a resource over a period of time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Constrained device acts as a server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Observe Value 0 - sub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Observe Value 1 - unsub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Transfer for larger data transmission</a:t>
            </a:r>
            <a:endParaRPr/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00" y="2303700"/>
            <a:ext cx="6388675" cy="24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7"/>
          <p:cNvSpPr txBox="1"/>
          <p:nvPr/>
        </p:nvSpPr>
        <p:spPr>
          <a:xfrm>
            <a:off x="6064425" y="1901300"/>
            <a:ext cx="29349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UDP does not support packet fragmentation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CoAP supports block transfer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CoAP provides application level support for splitting data across multiple packets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729450" y="1318650"/>
            <a:ext cx="207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371" name="Google Shape;371;p48"/>
          <p:cNvSpPr txBox="1"/>
          <p:nvPr>
            <p:ph idx="1" type="body"/>
          </p:nvPr>
        </p:nvSpPr>
        <p:spPr>
          <a:xfrm>
            <a:off x="729450" y="2078875"/>
            <a:ext cx="3634800" cy="26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b="1" lang="en">
                <a:solidFill>
                  <a:srgbClr val="000000"/>
                </a:solidFill>
              </a:rPr>
              <a:t>Smaller Packet Size: </a:t>
            </a:r>
            <a:r>
              <a:rPr lang="en">
                <a:solidFill>
                  <a:srgbClr val="000000"/>
                </a:solidFill>
              </a:rPr>
              <a:t>Since CoAP uses UDP, we have small packet sizes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b="1" lang="en">
                <a:solidFill>
                  <a:srgbClr val="000000"/>
                </a:solidFill>
              </a:rPr>
              <a:t>Security: </a:t>
            </a:r>
            <a:r>
              <a:rPr lang="en">
                <a:solidFill>
                  <a:srgbClr val="000000"/>
                </a:solidFill>
              </a:rPr>
              <a:t>DTLS can be applied to UDP for transport security </a:t>
            </a:r>
            <a:r>
              <a:rPr lang="en"/>
              <a:t>(coap:// and coaps://)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b="1" lang="en">
                <a:solidFill>
                  <a:srgbClr val="000000"/>
                </a:solidFill>
              </a:rPr>
              <a:t>IPv6 based: </a:t>
            </a:r>
            <a:r>
              <a:rPr lang="en">
                <a:solidFill>
                  <a:srgbClr val="000000"/>
                </a:solidFill>
              </a:rPr>
              <a:t>Designed from the beginning to support IPv6, as such it supports multicasting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b="1" lang="en">
                <a:solidFill>
                  <a:srgbClr val="000000"/>
                </a:solidFill>
              </a:rPr>
              <a:t>SARA R5 Support:</a:t>
            </a:r>
            <a:r>
              <a:rPr lang="en">
                <a:solidFill>
                  <a:srgbClr val="000000"/>
                </a:solidFill>
              </a:rPr>
              <a:t> firmware support for CoAP on the SARA R5 module</a:t>
            </a:r>
            <a:endParaRPr/>
          </a:p>
        </p:txBody>
      </p:sp>
      <p:sp>
        <p:nvSpPr>
          <p:cNvPr id="372" name="Google Shape;372;p48"/>
          <p:cNvSpPr txBox="1"/>
          <p:nvPr>
            <p:ph type="title"/>
          </p:nvPr>
        </p:nvSpPr>
        <p:spPr>
          <a:xfrm>
            <a:off x="4623450" y="1318650"/>
            <a:ext cx="276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4721675" y="2078875"/>
            <a:ext cx="3634800" cy="25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-"/>
            </a:pPr>
            <a:r>
              <a:rPr b="1" lang="en">
                <a:solidFill>
                  <a:srgbClr val="434343"/>
                </a:solidFill>
              </a:rPr>
              <a:t>Lacks Quality of Service:</a:t>
            </a:r>
            <a:r>
              <a:rPr lang="en">
                <a:solidFill>
                  <a:srgbClr val="434343"/>
                </a:solidFill>
              </a:rPr>
              <a:t> UDP does not guarantee delivery of datagrams. CoAP uses confirmable messages for reliability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-"/>
            </a:pPr>
            <a:r>
              <a:rPr b="1" lang="en">
                <a:solidFill>
                  <a:srgbClr val="434343"/>
                </a:solidFill>
              </a:rPr>
              <a:t>Standards are still Maturing: </a:t>
            </a:r>
            <a:r>
              <a:rPr lang="en">
                <a:solidFill>
                  <a:srgbClr val="434343"/>
                </a:solidFill>
              </a:rPr>
              <a:t>CoAP is still evolving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-"/>
            </a:pPr>
            <a:r>
              <a:rPr b="1" lang="en">
                <a:solidFill>
                  <a:srgbClr val="434343"/>
                </a:solidFill>
              </a:rPr>
              <a:t>Firewall Rules:</a:t>
            </a:r>
            <a:r>
              <a:rPr lang="en">
                <a:solidFill>
                  <a:srgbClr val="434343"/>
                </a:solidFill>
              </a:rPr>
              <a:t> Operating through UDP could run into potential firewall complications</a:t>
            </a:r>
            <a:endParaRPr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-"/>
            </a:pPr>
            <a:r>
              <a:rPr b="1" lang="en">
                <a:solidFill>
                  <a:srgbClr val="434343"/>
                </a:solidFill>
              </a:rPr>
              <a:t>Authentication</a:t>
            </a:r>
            <a:r>
              <a:rPr lang="en">
                <a:solidFill>
                  <a:srgbClr val="434343"/>
                </a:solidFill>
              </a:rPr>
              <a:t>: more difficult to implement than with AMQP and MQTT due to RESTful nature (would be handled similar to HTTP)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80025" y="547975"/>
            <a:ext cx="458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upon Libraries...</a:t>
            </a:r>
            <a:endParaRPr/>
          </a:p>
        </p:txBody>
      </p:sp>
      <p:pic>
        <p:nvPicPr>
          <p:cNvPr id="379" name="Google Shape;379;p49"/>
          <p:cNvPicPr preferRelativeResize="0"/>
          <p:nvPr/>
        </p:nvPicPr>
        <p:blipFill rotWithShape="1">
          <a:blip r:embed="rId3">
            <a:alphaModFix/>
          </a:blip>
          <a:srcRect b="0" l="16902" r="0" t="0"/>
          <a:stretch/>
        </p:blipFill>
        <p:spPr>
          <a:xfrm>
            <a:off x="4797125" y="1061882"/>
            <a:ext cx="1585625" cy="394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700" y="1199450"/>
            <a:ext cx="1965778" cy="36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400" y="2130150"/>
            <a:ext cx="1922375" cy="2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9"/>
          <p:cNvSpPr txBox="1"/>
          <p:nvPr/>
        </p:nvSpPr>
        <p:spPr>
          <a:xfrm>
            <a:off x="173175" y="2363925"/>
            <a:ext cx="2506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Constrained Devices:</a:t>
            </a:r>
            <a:endParaRPr b="1" sz="16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80025" y="547975"/>
            <a:ext cx="458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upon Libraries...</a:t>
            </a:r>
            <a:endParaRPr/>
          </a:p>
        </p:txBody>
      </p:sp>
      <p:sp>
        <p:nvSpPr>
          <p:cNvPr id="388" name="Google Shape;388;p50"/>
          <p:cNvSpPr txBox="1"/>
          <p:nvPr/>
        </p:nvSpPr>
        <p:spPr>
          <a:xfrm>
            <a:off x="80025" y="2342550"/>
            <a:ext cx="1296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Server-Side and computer clients</a:t>
            </a:r>
            <a:r>
              <a:rPr b="1" lang="en" u="sng">
                <a:latin typeface="Lato"/>
                <a:ea typeface="Lato"/>
                <a:cs typeface="Lato"/>
                <a:sym typeface="Lato"/>
              </a:rPr>
              <a:t>: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 rotWithShape="1">
          <a:blip r:embed="rId3">
            <a:alphaModFix/>
          </a:blip>
          <a:srcRect b="45565" l="4834" r="0" t="4718"/>
          <a:stretch/>
        </p:blipFill>
        <p:spPr>
          <a:xfrm>
            <a:off x="1375900" y="1711050"/>
            <a:ext cx="1770800" cy="254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 rotWithShape="1">
          <a:blip r:embed="rId4">
            <a:alphaModFix/>
          </a:blip>
          <a:srcRect b="16742" l="0" r="0" t="0"/>
          <a:stretch/>
        </p:blipFill>
        <p:spPr>
          <a:xfrm>
            <a:off x="4828000" y="974375"/>
            <a:ext cx="2053725" cy="38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 rotWithShape="1">
          <a:blip r:embed="rId5">
            <a:alphaModFix/>
          </a:blip>
          <a:srcRect b="0" l="3722" r="25635" t="0"/>
          <a:stretch/>
        </p:blipFill>
        <p:spPr>
          <a:xfrm>
            <a:off x="6974350" y="867650"/>
            <a:ext cx="1944850" cy="40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 rotWithShape="1">
          <a:blip r:embed="rId3">
            <a:alphaModFix/>
          </a:blip>
          <a:srcRect b="0" l="0" r="0" t="52613"/>
          <a:stretch/>
        </p:blipFill>
        <p:spPr>
          <a:xfrm>
            <a:off x="3063300" y="1711050"/>
            <a:ext cx="1604025" cy="209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50"/>
          <p:cNvCxnSpPr/>
          <p:nvPr/>
        </p:nvCxnSpPr>
        <p:spPr>
          <a:xfrm flipH="1" rot="10800000">
            <a:off x="6960100" y="2286650"/>
            <a:ext cx="16743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50"/>
          <p:cNvCxnSpPr/>
          <p:nvPr/>
        </p:nvCxnSpPr>
        <p:spPr>
          <a:xfrm>
            <a:off x="8634250" y="2279675"/>
            <a:ext cx="21300" cy="39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50"/>
          <p:cNvCxnSpPr/>
          <p:nvPr/>
        </p:nvCxnSpPr>
        <p:spPr>
          <a:xfrm rot="10800000">
            <a:off x="7002925" y="2650250"/>
            <a:ext cx="1652700" cy="1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50"/>
          <p:cNvCxnSpPr/>
          <p:nvPr/>
        </p:nvCxnSpPr>
        <p:spPr>
          <a:xfrm rot="10800000">
            <a:off x="6974350" y="2300975"/>
            <a:ext cx="14100" cy="34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562" y="2404625"/>
            <a:ext cx="2885913" cy="1920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588" y="888875"/>
            <a:ext cx="3029846" cy="12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Users &amp; Applications</a:t>
            </a:r>
            <a:endParaRPr/>
          </a:p>
        </p:txBody>
      </p:sp>
      <p:sp>
        <p:nvSpPr>
          <p:cNvPr id="404" name="Google Shape;404;p51"/>
          <p:cNvSpPr txBox="1"/>
          <p:nvPr/>
        </p:nvSpPr>
        <p:spPr>
          <a:xfrm>
            <a:off x="886050" y="3665638"/>
            <a:ext cx="46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Develops Proxy Server Solutions for CoAP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25" y="2058550"/>
            <a:ext cx="2656350" cy="14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 txBox="1"/>
          <p:nvPr/>
        </p:nvSpPr>
        <p:spPr>
          <a:xfrm>
            <a:off x="5042875" y="4475225"/>
            <a:ext cx="38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IKEA Smart-Home products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ctrTitle"/>
          </p:nvPr>
        </p:nvSpPr>
        <p:spPr>
          <a:xfrm>
            <a:off x="946125" y="23495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LwM2M Summary</a:t>
            </a:r>
            <a:endParaRPr/>
          </a:p>
        </p:txBody>
      </p:sp>
      <p:sp>
        <p:nvSpPr>
          <p:cNvPr id="412" name="Google Shape;412;p52"/>
          <p:cNvSpPr txBox="1"/>
          <p:nvPr/>
        </p:nvSpPr>
        <p:spPr>
          <a:xfrm>
            <a:off x="1195775" y="3009600"/>
            <a:ext cx="2383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 Telemetry Transport</a:t>
            </a:r>
            <a:endParaRPr/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587950" y="2354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MQTT was originally </a:t>
            </a:r>
            <a:r>
              <a:rPr lang="en"/>
              <a:t>developed</a:t>
            </a:r>
            <a:r>
              <a:rPr lang="en"/>
              <a:t> in 1999 by IBM and became an OASIS standard in 2013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Lightweight publisher/subscriber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Designed to be “data agnostic” (data is interpreted by the applications)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Runs over an ordered, lossless, bi-directional network protocol, typically TCP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Has a lesser implemented spinoff called MQTT-SN which has support for running over UDP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MQTT-SN is very new when compared to MQTT;  less support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Well documented and commonly used in IoT networks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075" y="636750"/>
            <a:ext cx="1899124" cy="16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Lightweight Machine-to-Machine Protocol</a:t>
            </a:r>
            <a:endParaRPr/>
          </a:p>
        </p:txBody>
      </p:sp>
      <p:sp>
        <p:nvSpPr>
          <p:cNvPr id="418" name="Google Shape;418;p53"/>
          <p:cNvSpPr txBox="1"/>
          <p:nvPr>
            <p:ph idx="1" type="body"/>
          </p:nvPr>
        </p:nvSpPr>
        <p:spPr>
          <a:xfrm>
            <a:off x="729450" y="1979125"/>
            <a:ext cx="7897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Has basic M2M (Machine to Machine) functionalities: Server, Access Control, Device Connectivity, Firmware Update, Location, and Connectivity Statistics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Designed for constrained devices (memory and battery limitations)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Runs on top of CoAP and especially intended and designed for device management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also operate under MQTT under very new specifications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Could be used for application data, but was designed as a CoAP extension for device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Defined by Open Mobile Alliance (OMA)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Accepted/published in 2013, 1.2 published Oct 2020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</a:t>
            </a:r>
            <a:r>
              <a:rPr lang="en"/>
              <a:t>prevalent</a:t>
            </a:r>
            <a:r>
              <a:rPr lang="en"/>
              <a:t> on the cell carrier side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00" y="573600"/>
            <a:ext cx="3560533" cy="42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4"/>
          <p:cNvSpPr txBox="1"/>
          <p:nvPr>
            <p:ph type="title"/>
          </p:nvPr>
        </p:nvSpPr>
        <p:spPr>
          <a:xfrm>
            <a:off x="110675" y="1396725"/>
            <a:ext cx="194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Structure</a:t>
            </a:r>
            <a:endParaRPr/>
          </a:p>
        </p:txBody>
      </p:sp>
      <p:sp>
        <p:nvSpPr>
          <p:cNvPr id="425" name="Google Shape;425;p54"/>
          <p:cNvSpPr txBox="1"/>
          <p:nvPr>
            <p:ph idx="1" type="body"/>
          </p:nvPr>
        </p:nvSpPr>
        <p:spPr>
          <a:xfrm>
            <a:off x="0" y="2348200"/>
            <a:ext cx="2024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LwM2M comes with a well-defined data and communication model</a:t>
            </a:r>
            <a:endParaRPr/>
          </a:p>
        </p:txBody>
      </p:sp>
      <p:pic>
        <p:nvPicPr>
          <p:cNvPr id="426" name="Google Shape;426;p54"/>
          <p:cNvPicPr preferRelativeResize="0"/>
          <p:nvPr/>
        </p:nvPicPr>
        <p:blipFill rotWithShape="1">
          <a:blip r:embed="rId4">
            <a:alphaModFix/>
          </a:blip>
          <a:srcRect b="4814" l="8715" r="8748" t="7497"/>
          <a:stretch/>
        </p:blipFill>
        <p:spPr>
          <a:xfrm>
            <a:off x="5689957" y="625850"/>
            <a:ext cx="3393143" cy="39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975" y="723900"/>
            <a:ext cx="66579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 txBox="1"/>
          <p:nvPr>
            <p:ph type="title"/>
          </p:nvPr>
        </p:nvSpPr>
        <p:spPr>
          <a:xfrm>
            <a:off x="110675" y="1396725"/>
            <a:ext cx="194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4 Interfaces of LwM2M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Overview</a:t>
            </a:r>
            <a:endParaRPr/>
          </a:p>
        </p:txBody>
      </p:sp>
      <p:sp>
        <p:nvSpPr>
          <p:cNvPr id="438" name="Google Shape;438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DTLS Security options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Pre-shared Key, Raw public key, certificate mode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Authentication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Requires authentication before exchange of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Bootstrapping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 configured bootstrapping (flash or smart card)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for configuration and keying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LwM2M Protocol Stack</a:t>
            </a:r>
            <a:endParaRPr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01" y="2038600"/>
            <a:ext cx="7850200" cy="25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LwM2M Object Model</a:t>
            </a:r>
            <a:endParaRPr/>
          </a:p>
        </p:txBody>
      </p:sp>
      <p:sp>
        <p:nvSpPr>
          <p:cNvPr id="451" name="Google Shape;451;p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Objects are a collection of resources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Resources have RWX options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Objects identified by 16 bit integers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Instances referenced by an 8 bit integer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Objects/resources referenced by a uri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/{Object ID}/{Object Instance}/{Resource ID}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Can apply Access Control Lists to objects for security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Can transfer data using the following encodings: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Plain text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TLV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JSON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Concise Binary Object Representation (CBOR)</a:t>
            </a:r>
            <a:endParaRPr/>
          </a:p>
        </p:txBody>
      </p:sp>
      <p:pic>
        <p:nvPicPr>
          <p:cNvPr id="452" name="Google Shape;4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100" y="778250"/>
            <a:ext cx="3278200" cy="38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type="title"/>
          </p:nvPr>
        </p:nvSpPr>
        <p:spPr>
          <a:xfrm>
            <a:off x="1562000" y="1013025"/>
            <a:ext cx="6149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Predefined Object Types</a:t>
            </a:r>
            <a:endParaRPr/>
          </a:p>
        </p:txBody>
      </p:sp>
      <p:sp>
        <p:nvSpPr>
          <p:cNvPr id="458" name="Google Shape;458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00" y="1548225"/>
            <a:ext cx="8078600" cy="34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example</a:t>
            </a:r>
            <a:endParaRPr/>
          </a:p>
        </p:txBody>
      </p:sp>
      <p:sp>
        <p:nvSpPr>
          <p:cNvPr id="465" name="Google Shape;465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object id for location is 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access latitude you would request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/6/0 [single instance]/0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00" y="1397700"/>
            <a:ext cx="5100150" cy="3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 txBox="1"/>
          <p:nvPr>
            <p:ph type="title"/>
          </p:nvPr>
        </p:nvSpPr>
        <p:spPr>
          <a:xfrm>
            <a:off x="729450" y="1318650"/>
            <a:ext cx="207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472" name="Google Shape;472;p61"/>
          <p:cNvSpPr txBox="1"/>
          <p:nvPr>
            <p:ph idx="1" type="body"/>
          </p:nvPr>
        </p:nvSpPr>
        <p:spPr>
          <a:xfrm>
            <a:off x="729450" y="2078875"/>
            <a:ext cx="3634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Well defined object model provides lightweight uri encoding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Robust security and bootstrapping simplifies device provisioning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CoAP provides high 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SARA R5 firmware support available</a:t>
            </a:r>
            <a:endParaRPr/>
          </a:p>
        </p:txBody>
      </p:sp>
      <p:sp>
        <p:nvSpPr>
          <p:cNvPr id="473" name="Google Shape;473;p61"/>
          <p:cNvSpPr txBox="1"/>
          <p:nvPr>
            <p:ph type="title"/>
          </p:nvPr>
        </p:nvSpPr>
        <p:spPr>
          <a:xfrm>
            <a:off x="4623450" y="1318650"/>
            <a:ext cx="276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</p:txBody>
      </p:sp>
      <p:sp>
        <p:nvSpPr>
          <p:cNvPr id="474" name="Google Shape;474;p61"/>
          <p:cNvSpPr txBox="1"/>
          <p:nvPr>
            <p:ph idx="1" type="body"/>
          </p:nvPr>
        </p:nvSpPr>
        <p:spPr>
          <a:xfrm>
            <a:off x="4721675" y="2078875"/>
            <a:ext cx="3634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Ran into difficulties in SARA R5 implementation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Complex and more difficult to use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Young protocol with less adoption compared to MQTT/AMQP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used in this project</a:t>
            </a:r>
            <a:endParaRPr/>
          </a:p>
        </p:txBody>
      </p:sp>
      <p:sp>
        <p:nvSpPr>
          <p:cNvPr id="480" name="Google Shape;480;p62"/>
          <p:cNvSpPr txBox="1"/>
          <p:nvPr>
            <p:ph idx="1" type="body"/>
          </p:nvPr>
        </p:nvSpPr>
        <p:spPr>
          <a:xfrm>
            <a:off x="727650" y="1987800"/>
            <a:ext cx="76887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Primarily dominated by Eclipse Leshan (Java)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Client and Server implementations</a:t>
            </a:r>
            <a:endParaRPr/>
          </a:p>
        </p:txBody>
      </p:sp>
      <p:sp>
        <p:nvSpPr>
          <p:cNvPr id="481" name="Google Shape;481;p62"/>
          <p:cNvSpPr txBox="1"/>
          <p:nvPr>
            <p:ph type="title"/>
          </p:nvPr>
        </p:nvSpPr>
        <p:spPr>
          <a:xfrm>
            <a:off x="729450" y="3147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Libraries</a:t>
            </a:r>
            <a:endParaRPr/>
          </a:p>
        </p:txBody>
      </p:sp>
      <p:sp>
        <p:nvSpPr>
          <p:cNvPr id="482" name="Google Shape;482;p62"/>
          <p:cNvSpPr txBox="1"/>
          <p:nvPr>
            <p:ph idx="1" type="body"/>
          </p:nvPr>
        </p:nvSpPr>
        <p:spPr>
          <a:xfrm>
            <a:off x="804025" y="3617950"/>
            <a:ext cx="76887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Zephyr project (C)</a:t>
            </a:r>
            <a:endParaRPr/>
          </a:p>
        </p:txBody>
      </p:sp>
      <p:pic>
        <p:nvPicPr>
          <p:cNvPr id="483" name="Google Shape;4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791" y="744325"/>
            <a:ext cx="2412934" cy="27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725" y="3617950"/>
            <a:ext cx="2657275" cy="13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Pub/Sub model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56900"/>
            <a:ext cx="38195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600" y="2133600"/>
            <a:ext cx="3645425" cy="215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 txBox="1"/>
          <p:nvPr/>
        </p:nvSpPr>
        <p:spPr>
          <a:xfrm>
            <a:off x="856075" y="1238125"/>
            <a:ext cx="532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Industry Users &amp; Applications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0" name="Google Shape;4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125" y="3768175"/>
            <a:ext cx="2250225" cy="11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575" y="2262500"/>
            <a:ext cx="2885077" cy="11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350" y="2160049"/>
            <a:ext cx="2985549" cy="13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875" y="1904800"/>
            <a:ext cx="1911175" cy="19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7725" y="3311400"/>
            <a:ext cx="1630500" cy="16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Protocols on the SARA-R500S</a:t>
            </a:r>
            <a:endParaRPr/>
          </a:p>
        </p:txBody>
      </p:sp>
      <p:sp>
        <p:nvSpPr>
          <p:cNvPr id="500" name="Google Shape;500;p6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506" name="Google Shape;506;p65"/>
          <p:cNvSpPr txBox="1"/>
          <p:nvPr>
            <p:ph idx="1" type="body"/>
          </p:nvPr>
        </p:nvSpPr>
        <p:spPr>
          <a:xfrm>
            <a:off x="269575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First implementation on computer clients for packet captures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Learned the protocols on computers then carried it down to the hardware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Boards provided by U-Blox for this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of an AT&amp;T sim card and plan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JSON data provided to be representative of BI Inc’s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 payloads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“Single-event”, “single-event w/data”, “location event”, “multiple events”, “4 hours of GPS data”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Had to send larger payloads in “chunks” on the board due to limitations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of PySerial library to send AT commands in an automated fashion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Built a class structure to make sending data via MQTT and CoAP easier</a:t>
            </a:r>
            <a:endParaRPr/>
          </a:p>
        </p:txBody>
      </p:sp>
      <p:pic>
        <p:nvPicPr>
          <p:cNvPr id="507" name="Google Shape;5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475" y="540475"/>
            <a:ext cx="3126025" cy="19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50" y="3963725"/>
            <a:ext cx="4510200" cy="10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500" y="3963725"/>
            <a:ext cx="3481993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ctrTitle"/>
          </p:nvPr>
        </p:nvSpPr>
        <p:spPr>
          <a:xfrm>
            <a:off x="946125" y="23495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 Capture Analysis</a:t>
            </a:r>
            <a:endParaRPr/>
          </a:p>
        </p:txBody>
      </p:sp>
      <p:sp>
        <p:nvSpPr>
          <p:cNvPr id="515" name="Google Shape;515;p66"/>
          <p:cNvSpPr txBox="1"/>
          <p:nvPr/>
        </p:nvSpPr>
        <p:spPr>
          <a:xfrm>
            <a:off x="1195775" y="3009600"/>
            <a:ext cx="2383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 txBox="1"/>
          <p:nvPr>
            <p:ph type="title"/>
          </p:nvPr>
        </p:nvSpPr>
        <p:spPr>
          <a:xfrm>
            <a:off x="686825" y="1294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r>
              <a:rPr lang="en"/>
              <a:t> Comparison</a:t>
            </a:r>
            <a:endParaRPr/>
          </a:p>
        </p:txBody>
      </p:sp>
      <p:sp>
        <p:nvSpPr>
          <p:cNvPr id="521" name="Google Shape;521;p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50" y="2352722"/>
            <a:ext cx="6743199" cy="18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8"/>
          <p:cNvSpPr txBox="1"/>
          <p:nvPr>
            <p:ph type="title"/>
          </p:nvPr>
        </p:nvSpPr>
        <p:spPr>
          <a:xfrm>
            <a:off x="686825" y="1285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QTT Comparison:</a:t>
            </a:r>
            <a:r>
              <a:rPr lang="en"/>
              <a:t> TLS</a:t>
            </a:r>
            <a:endParaRPr/>
          </a:p>
        </p:txBody>
      </p:sp>
      <p:sp>
        <p:nvSpPr>
          <p:cNvPr id="528" name="Google Shape;52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822" y="1870397"/>
            <a:ext cx="5830275" cy="26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AMQP</a:t>
            </a:r>
            <a:r>
              <a:rPr lang="en"/>
              <a:t> </a:t>
            </a:r>
            <a:endParaRPr/>
          </a:p>
        </p:txBody>
      </p:sp>
      <p:sp>
        <p:nvSpPr>
          <p:cNvPr id="535" name="Google Shape;535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953" y="792975"/>
            <a:ext cx="5723575" cy="40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AMQP: TLS</a:t>
            </a:r>
            <a:endParaRPr/>
          </a:p>
        </p:txBody>
      </p:sp>
      <p:sp>
        <p:nvSpPr>
          <p:cNvPr id="542" name="Google Shape;542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574" y="643050"/>
            <a:ext cx="4805674" cy="41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CoAP Comparison</a:t>
            </a:r>
            <a:endParaRPr/>
          </a:p>
        </p:txBody>
      </p:sp>
      <p:sp>
        <p:nvSpPr>
          <p:cNvPr id="549" name="Google Shape;549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900" y="3117924"/>
            <a:ext cx="7766949" cy="131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900" y="2166788"/>
            <a:ext cx="57054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57" name="Google Shape;557;p72"/>
          <p:cNvSpPr txBox="1"/>
          <p:nvPr>
            <p:ph idx="1" type="body"/>
          </p:nvPr>
        </p:nvSpPr>
        <p:spPr>
          <a:xfrm>
            <a:off x="729450" y="2078875"/>
            <a:ext cx="3295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CoAP performed best when payload size is small (&lt; 16k bytes)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DTLS adds lower overhead than TLS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CoAP block transfer causes significant overhead which is used when payload size is larger than 16k bytes</a:t>
            </a:r>
            <a:endParaRPr/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774" y="690049"/>
            <a:ext cx="4735824" cy="4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Topics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520050" y="1915025"/>
            <a:ext cx="7898100" cy="27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Structured in a hierarchical structure similar to folders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Sub-topics are ‘/’ delimited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topic must have a unique name/path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$SYS topic is reserved for broker related 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Wildcards: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+ is single level wildcard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Ex:  </a:t>
            </a:r>
            <a:r>
              <a:rPr b="1" lang="en"/>
              <a:t>subscribing to</a:t>
            </a:r>
            <a:r>
              <a:rPr lang="en"/>
              <a:t> </a:t>
            </a:r>
            <a:r>
              <a:rPr b="1" lang="en"/>
              <a:t>device</a:t>
            </a:r>
            <a:r>
              <a:rPr b="1" lang="en"/>
              <a:t>/+/gps:</a:t>
            </a:r>
            <a:endParaRPr b="1"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Receives messages from</a:t>
            </a:r>
            <a:r>
              <a:rPr lang="en"/>
              <a:t> to device/1/gps, device/2/gps, device/3/gps, and device/4/gps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# is multi level wildcard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Ex: </a:t>
            </a:r>
            <a:r>
              <a:rPr b="1" lang="en"/>
              <a:t>subscribing to </a:t>
            </a:r>
            <a:r>
              <a:rPr b="1" lang="en"/>
              <a:t>device</a:t>
            </a:r>
            <a:r>
              <a:rPr b="1" lang="en"/>
              <a:t>/4/#</a:t>
            </a:r>
            <a:endParaRPr b="1"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Receives messages from</a:t>
            </a:r>
            <a:r>
              <a:rPr lang="en"/>
              <a:t> device/4/gps, device/4/battery,</a:t>
            </a:r>
            <a:r>
              <a:rPr lang="en"/>
              <a:t> device/4/events/diagnostics, and  device/4/events/errors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Information is not stored on the server, topics are used to facilitate message flow to subscribers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500" y="942038"/>
            <a:ext cx="14287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ctrTitle"/>
          </p:nvPr>
        </p:nvSpPr>
        <p:spPr>
          <a:xfrm>
            <a:off x="946125" y="23495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Consumption Analysis</a:t>
            </a:r>
            <a:endParaRPr/>
          </a:p>
        </p:txBody>
      </p:sp>
      <p:sp>
        <p:nvSpPr>
          <p:cNvPr id="564" name="Google Shape;564;p73"/>
          <p:cNvSpPr txBox="1"/>
          <p:nvPr/>
        </p:nvSpPr>
        <p:spPr>
          <a:xfrm>
            <a:off x="1195775" y="3009600"/>
            <a:ext cx="2383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Discovery 2 Setup</a:t>
            </a:r>
            <a:endParaRPr/>
          </a:p>
        </p:txBody>
      </p:sp>
      <p:sp>
        <p:nvSpPr>
          <p:cNvPr id="570" name="Google Shape;570;p74"/>
          <p:cNvSpPr txBox="1"/>
          <p:nvPr>
            <p:ph idx="1" type="body"/>
          </p:nvPr>
        </p:nvSpPr>
        <p:spPr>
          <a:xfrm>
            <a:off x="729450" y="1818475"/>
            <a:ext cx="7533900" cy="21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AD2 scope to measure voltage drop across J109 pin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of 1.5 Ohm shunt resistor to calculate current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Sampled at </a:t>
            </a:r>
            <a:r>
              <a:rPr lang="en"/>
              <a:t>16kHz</a:t>
            </a:r>
            <a:r>
              <a:rPr lang="en"/>
              <a:t> for finely grained resolution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25" y="2615275"/>
            <a:ext cx="4537375" cy="24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575" y="555125"/>
            <a:ext cx="3577450" cy="36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5"/>
          <p:cNvSpPr txBox="1"/>
          <p:nvPr>
            <p:ph type="title"/>
          </p:nvPr>
        </p:nvSpPr>
        <p:spPr>
          <a:xfrm>
            <a:off x="729450" y="115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Connect/Disconnect Event</a:t>
            </a:r>
            <a:endParaRPr/>
          </a:p>
        </p:txBody>
      </p:sp>
      <p:sp>
        <p:nvSpPr>
          <p:cNvPr id="578" name="Google Shape;57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625" y="1627025"/>
            <a:ext cx="6152325" cy="3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6"/>
          <p:cNvSpPr txBox="1"/>
          <p:nvPr>
            <p:ph type="title"/>
          </p:nvPr>
        </p:nvSpPr>
        <p:spPr>
          <a:xfrm>
            <a:off x="727650" y="115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vs CoAP Single Event</a:t>
            </a:r>
            <a:endParaRPr/>
          </a:p>
        </p:txBody>
      </p:sp>
      <p:sp>
        <p:nvSpPr>
          <p:cNvPr id="585" name="Google Shape;585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338" y="1597750"/>
            <a:ext cx="6292925" cy="34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7"/>
          <p:cNvSpPr txBox="1"/>
          <p:nvPr>
            <p:ph type="title"/>
          </p:nvPr>
        </p:nvSpPr>
        <p:spPr>
          <a:xfrm>
            <a:off x="729450" y="115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vs CoAP Single Event with Data</a:t>
            </a:r>
            <a:endParaRPr/>
          </a:p>
        </p:txBody>
      </p:sp>
      <p:sp>
        <p:nvSpPr>
          <p:cNvPr id="592" name="Google Shape;592;p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713" y="1655750"/>
            <a:ext cx="6332575" cy="34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8"/>
          <p:cNvSpPr txBox="1"/>
          <p:nvPr>
            <p:ph type="title"/>
          </p:nvPr>
        </p:nvSpPr>
        <p:spPr>
          <a:xfrm>
            <a:off x="729450" y="114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vs CoAP Location Data</a:t>
            </a:r>
            <a:endParaRPr/>
          </a:p>
        </p:txBody>
      </p:sp>
      <p:sp>
        <p:nvSpPr>
          <p:cNvPr id="599" name="Google Shape;599;p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125" y="1683625"/>
            <a:ext cx="6221750" cy="33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9"/>
          <p:cNvSpPr txBox="1"/>
          <p:nvPr>
            <p:ph type="title"/>
          </p:nvPr>
        </p:nvSpPr>
        <p:spPr>
          <a:xfrm>
            <a:off x="729450" y="113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vs CoAP Multiple Events</a:t>
            </a:r>
            <a:endParaRPr/>
          </a:p>
        </p:txBody>
      </p:sp>
      <p:sp>
        <p:nvSpPr>
          <p:cNvPr id="606" name="Google Shape;606;p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775" y="1669900"/>
            <a:ext cx="6251425" cy="3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/>
          <p:nvPr>
            <p:ph type="title"/>
          </p:nvPr>
        </p:nvSpPr>
        <p:spPr>
          <a:xfrm>
            <a:off x="729450" y="113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vs CoAP 4 Hours of GPS Data</a:t>
            </a:r>
            <a:endParaRPr/>
          </a:p>
        </p:txBody>
      </p:sp>
      <p:sp>
        <p:nvSpPr>
          <p:cNvPr id="613" name="Google Shape;613;p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925" y="1598250"/>
            <a:ext cx="6257750" cy="33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1"/>
          <p:cNvSpPr txBox="1"/>
          <p:nvPr>
            <p:ph type="title"/>
          </p:nvPr>
        </p:nvSpPr>
        <p:spPr>
          <a:xfrm>
            <a:off x="729450" y="1148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Periodic Modem Ping Event (every 1.2 seconds)</a:t>
            </a:r>
            <a:endParaRPr/>
          </a:p>
        </p:txBody>
      </p:sp>
      <p:sp>
        <p:nvSpPr>
          <p:cNvPr id="620" name="Google Shape;620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112" y="1734300"/>
            <a:ext cx="6073375" cy="32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27" name="Google Shape;627;p82"/>
          <p:cNvSpPr txBox="1"/>
          <p:nvPr>
            <p:ph idx="1" type="body"/>
          </p:nvPr>
        </p:nvSpPr>
        <p:spPr>
          <a:xfrm>
            <a:off x="729450" y="2078875"/>
            <a:ext cx="3103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MQTT incurs penalty of the connect and disconnect events every “fresh” event (not already connected)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As seen in the graphs, CoAP took almost 5 times longer to send the large GPS payload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MQTT took 2.18 minutes, CoAP took 9.17 minutes to send the large GPS payload</a:t>
            </a:r>
            <a:endParaRPr/>
          </a:p>
        </p:txBody>
      </p:sp>
      <p:pic>
        <p:nvPicPr>
          <p:cNvPr id="628" name="Google Shape;62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673" y="913325"/>
            <a:ext cx="4993625" cy="39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Packet Structure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00" y="2416750"/>
            <a:ext cx="3505875" cy="19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850" y="1853850"/>
            <a:ext cx="4533100" cy="9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688" y="2854200"/>
            <a:ext cx="4133425" cy="21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634" name="Google Shape;634;p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AMQP is not feasible for the needs of BI products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low-power oriented, difficult to implement (no board support)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MQTT and CoAP are successful in different contexts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Blended approach of MQTT and CoAP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CoAP to send small payloads (i.e diagnostic messages)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MQTT to send larger payloads (i.e files, data dumps)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As seen in the analysis, CoAP performs better for small payloads, falls short on large payloads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Types</a:t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729450" y="2078875"/>
            <a:ext cx="7719600" cy="26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 messages are acknowledged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CONNECT message establishes connection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SUBSCRIBE establishes a subscription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PUBLISH publishes to a topic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UNSUBSCRIBE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PING (used to keep connections open)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DISCONNECT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QoS Levels: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0 - at most once “fire and forget”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1 - at least once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2 - exactly once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Specified on both subscribing and publishing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225" y="1170925"/>
            <a:ext cx="3503650" cy="33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 Features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12002" l="8499" r="13019" t="12274"/>
          <a:stretch/>
        </p:blipFill>
        <p:spPr>
          <a:xfrm>
            <a:off x="4182256" y="850075"/>
            <a:ext cx="4822994" cy="34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75" y="1853850"/>
            <a:ext cx="3945949" cy="31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